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59" r:id="rId4"/>
    <p:sldId id="281" r:id="rId5"/>
    <p:sldId id="286" r:id="rId6"/>
    <p:sldId id="282" r:id="rId7"/>
    <p:sldId id="283" r:id="rId8"/>
    <p:sldId id="284" r:id="rId9"/>
    <p:sldId id="285" r:id="rId10"/>
  </p:sldIdLst>
  <p:sldSz cx="9144000" cy="5143500" type="screen16x9"/>
  <p:notesSz cx="6888163" cy="10020300"/>
  <p:embeddedFontLst>
    <p:embeddedFont>
      <p:font typeface="Montserrat Black" panose="020B0604020202020204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4567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94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94929" y="4758881"/>
            <a:ext cx="5559344" cy="450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SzPts val="275"/>
            </a:pPr>
            <a:endParaRPr sz="11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0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402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892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696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064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11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374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45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2411335" y="509071"/>
            <a:ext cx="4321202" cy="23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1183003"/>
            <a:ext cx="8229600" cy="339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559680" y="4783459"/>
            <a:ext cx="12700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99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29299" y="1019274"/>
            <a:ext cx="4090201" cy="2558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253899" y="1139200"/>
            <a:ext cx="3908702" cy="172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91D1"/>
              </a:buClr>
              <a:buSzPts val="3600"/>
              <a:buFont typeface="Montserrat Black"/>
              <a:buNone/>
            </a:pPr>
            <a:r>
              <a:rPr lang="es-AR" sz="3600" b="0" i="0" u="none" strike="noStrike" cap="none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91D1"/>
              </a:buClr>
              <a:buSzPts val="3600"/>
              <a:buFont typeface="Montserrat Black"/>
              <a:buNone/>
            </a:pPr>
            <a:r>
              <a:rPr lang="es-AR" sz="360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MINERÍA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91D1"/>
              </a:buClr>
              <a:buSzPts val="3600"/>
              <a:buFont typeface="Montserrat"/>
              <a:buNone/>
            </a:pPr>
            <a:r>
              <a:rPr lang="es-AR" sz="3600" b="0" i="0" u="none" strike="noStrike" cap="none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307625" y="2877037"/>
            <a:ext cx="3693600" cy="103801"/>
          </a:xfrm>
          <a:prstGeom prst="rect">
            <a:avLst/>
          </a:prstGeom>
          <a:solidFill>
            <a:srgbClr val="0991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307625" y="3060999"/>
            <a:ext cx="3693600" cy="26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200"/>
              <a:buFont typeface="Montserrat"/>
              <a:buNone/>
            </a:pPr>
            <a:r>
              <a:rPr lang="es-AR" sz="1200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Septiembre </a:t>
            </a:r>
            <a:r>
              <a:rPr lang="es-AR" sz="1200" b="0" i="0" u="none" strike="noStrike" cap="none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4159550" y="775825"/>
            <a:ext cx="43266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AR" sz="1200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Generar las condiciones de competitividad del sector para </a:t>
            </a:r>
            <a:r>
              <a:rPr lang="es-AR" sz="12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atraer inversiones </a:t>
            </a:r>
            <a:r>
              <a:rPr lang="es-AR" sz="1200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e incrementar la vida útil de los proyectos </a:t>
            </a:r>
            <a:r>
              <a:rPr lang="es-AR" sz="12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mediante un desarrollo territorial equilibrado y sostenible.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825625" y="2673650"/>
            <a:ext cx="39525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6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Mejora de la </a:t>
            </a:r>
            <a:r>
              <a:rPr lang="es-AR" sz="1600" b="1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competitividad</a:t>
            </a:r>
            <a:endParaRPr sz="16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6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Generación de </a:t>
            </a:r>
            <a:r>
              <a:rPr lang="es-AR" sz="1600" b="1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inversiones</a:t>
            </a:r>
            <a:endParaRPr sz="16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Promover las </a:t>
            </a:r>
            <a:r>
              <a:rPr lang="es-AR" sz="1600" b="1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exportaciones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-AR" sz="16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Creación de </a:t>
            </a:r>
            <a:r>
              <a:rPr lang="es-AR" sz="1600" b="1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empleo</a:t>
            </a:r>
            <a:endParaRPr sz="1600" b="1" i="0" u="none" strike="noStrike" cap="none">
              <a:solidFill>
                <a:srgbClr val="0D8D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863997" y="908863"/>
            <a:ext cx="0" cy="3060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5"/>
          <p:cNvSpPr txBox="1"/>
          <p:nvPr/>
        </p:nvSpPr>
        <p:spPr>
          <a:xfrm>
            <a:off x="177643" y="158924"/>
            <a:ext cx="280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092575" y="775825"/>
            <a:ext cx="7388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>
                <a:solidFill>
                  <a:srgbClr val="0D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VISIÓN</a:t>
            </a:r>
            <a:endParaRPr sz="1400" b="0" i="0" u="none" strike="noStrike" cap="none">
              <a:solidFill>
                <a:srgbClr val="0D8D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5"/>
          <p:cNvCxnSpPr/>
          <p:nvPr/>
        </p:nvCxnSpPr>
        <p:spPr>
          <a:xfrm>
            <a:off x="4825627" y="3103855"/>
            <a:ext cx="294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5"/>
          <p:cNvCxnSpPr/>
          <p:nvPr/>
        </p:nvCxnSpPr>
        <p:spPr>
          <a:xfrm>
            <a:off x="4825627" y="3611371"/>
            <a:ext cx="294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5"/>
          <p:cNvCxnSpPr/>
          <p:nvPr/>
        </p:nvCxnSpPr>
        <p:spPr>
          <a:xfrm>
            <a:off x="863997" y="2704788"/>
            <a:ext cx="0" cy="3060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5"/>
          <p:cNvSpPr/>
          <p:nvPr/>
        </p:nvSpPr>
        <p:spPr>
          <a:xfrm>
            <a:off x="1092575" y="2571750"/>
            <a:ext cx="28287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>
                <a:solidFill>
                  <a:srgbClr val="0D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OBJETIVOS</a:t>
            </a:r>
            <a:endParaRPr sz="1400" b="0" i="0" u="none" strike="noStrike" cap="none">
              <a:solidFill>
                <a:srgbClr val="0D8D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1138775" y="2334800"/>
            <a:ext cx="76395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784" y="4110862"/>
            <a:ext cx="614775" cy="6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6979" y="2490297"/>
            <a:ext cx="628375" cy="6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1600" y="2939265"/>
            <a:ext cx="719125" cy="71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5"/>
          <p:cNvCxnSpPr/>
          <p:nvPr/>
        </p:nvCxnSpPr>
        <p:spPr>
          <a:xfrm>
            <a:off x="4848352" y="4110846"/>
            <a:ext cx="2949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3777" y="3534059"/>
            <a:ext cx="614775" cy="61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236269" y="2310544"/>
            <a:ext cx="1611300" cy="27369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331194" y="1999550"/>
            <a:ext cx="13749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900"/>
              <a:buFont typeface="Montserrat"/>
              <a:buNone/>
            </a:pPr>
            <a:r>
              <a:rPr lang="es-AR" sz="900" b="1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INFRAESTRUCTURA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1393992" y="5238621"/>
            <a:ext cx="7005267" cy="1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6"/>
          <p:cNvSpPr/>
          <p:nvPr/>
        </p:nvSpPr>
        <p:spPr>
          <a:xfrm>
            <a:off x="2046070" y="2310543"/>
            <a:ext cx="1611300" cy="27369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3855872" y="2310543"/>
            <a:ext cx="1611300" cy="27369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2116531" y="1882850"/>
            <a:ext cx="1407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900"/>
              <a:buFont typeface="Montserrat"/>
              <a:buNone/>
            </a:pPr>
            <a:r>
              <a:rPr lang="es-AR" sz="9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DESARROLLO DE PROVEEDORES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868500" y="1882850"/>
            <a:ext cx="1407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900"/>
              <a:buFont typeface="Montserrat"/>
              <a:buNone/>
            </a:pPr>
            <a:r>
              <a:rPr lang="es-AR" sz="900" b="1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CUESTIONES LABORALES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836034" y="2373740"/>
            <a:ext cx="1577040" cy="240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Actualización de normativas laborales y de empleo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Montserrat"/>
              <a:buNone/>
            </a:pP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Nuevas dinámicas de trabajo.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s-AR"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800"/>
            </a:pPr>
            <a:r>
              <a:rPr lang="es-AR" sz="800" b="1" dirty="0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Estandarización de requisitos de ingreso a Proyectos mineros</a:t>
            </a:r>
          </a:p>
          <a:p>
            <a:pPr>
              <a:buSzPts val="800"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          Personal</a:t>
            </a:r>
          </a:p>
          <a:p>
            <a:pPr>
              <a:buSzPts val="800"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          Proveedores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          (valorar)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s-AR" sz="800" b="0" i="0" u="none" strike="noStrike" cap="none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>
              <a:buSzPts val="800"/>
              <a:buFont typeface="Arial"/>
              <a:buChar char="•"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Formación (grados, posgrados, tecnicaturas)</a:t>
            </a:r>
          </a:p>
          <a:p>
            <a:pPr marL="171450" lvl="0" indent="-171450">
              <a:buSzPts val="800"/>
              <a:buFont typeface="Arial"/>
              <a:buChar char="•"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Capacitación (competencias)</a:t>
            </a:r>
          </a:p>
          <a:p>
            <a:pPr marL="171450">
              <a:buClr>
                <a:srgbClr val="44546A"/>
              </a:buClr>
              <a:buSzPts val="900"/>
            </a:pPr>
            <a:endParaRPr lang="es-AR" sz="800" dirty="0">
              <a:solidFill>
                <a:srgbClr val="F05F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Montserrat"/>
              <a:buNone/>
            </a:pP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5" name="Google Shape;105;p16"/>
          <p:cNvCxnSpPr/>
          <p:nvPr/>
        </p:nvCxnSpPr>
        <p:spPr>
          <a:xfrm>
            <a:off x="366250" y="2268650"/>
            <a:ext cx="1351200" cy="0"/>
          </a:xfrm>
          <a:prstGeom prst="straightConnector1">
            <a:avLst/>
          </a:prstGeom>
          <a:noFill/>
          <a:ln w="9525" cap="flat" cmpd="sng">
            <a:solidFill>
              <a:srgbClr val="B8E4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6"/>
          <p:cNvSpPr/>
          <p:nvPr/>
        </p:nvSpPr>
        <p:spPr>
          <a:xfrm>
            <a:off x="236200" y="4967394"/>
            <a:ext cx="1611300" cy="80100"/>
          </a:xfrm>
          <a:prstGeom prst="rect">
            <a:avLst/>
          </a:prstGeom>
          <a:solidFill>
            <a:srgbClr val="B8E4F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2046068" y="4967394"/>
            <a:ext cx="1611300" cy="80100"/>
          </a:xfrm>
          <a:prstGeom prst="rect">
            <a:avLst/>
          </a:prstGeom>
          <a:solidFill>
            <a:srgbClr val="00BCF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3853675" y="4967394"/>
            <a:ext cx="1611300" cy="80100"/>
          </a:xfrm>
          <a:prstGeom prst="rect">
            <a:avLst/>
          </a:prstGeom>
          <a:solidFill>
            <a:srgbClr val="0D8DC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16"/>
          <p:cNvCxnSpPr/>
          <p:nvPr/>
        </p:nvCxnSpPr>
        <p:spPr>
          <a:xfrm>
            <a:off x="2116531" y="2268650"/>
            <a:ext cx="1351200" cy="0"/>
          </a:xfrm>
          <a:prstGeom prst="straightConnector1">
            <a:avLst/>
          </a:prstGeom>
          <a:noFill/>
          <a:ln w="9525" cap="flat" cmpd="sng">
            <a:solidFill>
              <a:srgbClr val="00BC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6"/>
          <p:cNvCxnSpPr/>
          <p:nvPr/>
        </p:nvCxnSpPr>
        <p:spPr>
          <a:xfrm>
            <a:off x="3924300" y="2268650"/>
            <a:ext cx="1351200" cy="0"/>
          </a:xfrm>
          <a:prstGeom prst="straightConnector1">
            <a:avLst/>
          </a:prstGeom>
          <a:noFill/>
          <a:ln w="9525" cap="flat" cmpd="sng">
            <a:solidFill>
              <a:srgbClr val="0D8D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6"/>
          <p:cNvSpPr/>
          <p:nvPr/>
        </p:nvSpPr>
        <p:spPr>
          <a:xfrm>
            <a:off x="5653929" y="2310542"/>
            <a:ext cx="1611300" cy="26568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772729" y="1882850"/>
            <a:ext cx="1407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900"/>
              <a:buFont typeface="Montserrat"/>
              <a:buNone/>
            </a:pPr>
            <a:r>
              <a:rPr lang="es-AR" sz="900" b="1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SIMPLIFICACIÓN</a:t>
            </a:r>
            <a:br>
              <a:rPr lang="es-AR" sz="900" b="1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AR" sz="900" b="1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Y FACILITACIÓN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5733388" y="2319392"/>
            <a:ext cx="1407000" cy="262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NM</a:t>
            </a:r>
            <a: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AFIP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 b="0" i="0" u="none" strike="noStrike" cap="none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>
              <a:buSzPts val="800"/>
              <a:buFont typeface="Arial"/>
              <a:buChar char="•"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Autoridades de aplicación ambiental minera</a:t>
            </a:r>
          </a:p>
          <a:p>
            <a:pPr marL="171450" indent="-171450">
              <a:buSzPts val="800"/>
              <a:buFont typeface="Arial"/>
              <a:buChar char="•"/>
            </a:pPr>
            <a:endParaRPr lang="es-AR"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>
              <a:buSzPts val="800"/>
              <a:buFont typeface="Arial"/>
              <a:buChar char="•"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Permisos ambientales</a:t>
            </a:r>
          </a:p>
          <a:p>
            <a:pPr marL="171450" indent="-171450">
              <a:buSzPts val="800"/>
              <a:buFont typeface="Arial"/>
              <a:buChar char="•"/>
            </a:pPr>
            <a:endParaRPr lang="es-AR"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indent="-171450">
              <a:buSzPts val="800"/>
              <a:buFont typeface="Arial"/>
              <a:buChar char="•"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Consulta indígena CPLI según C.169 OIT</a:t>
            </a:r>
          </a:p>
          <a:p>
            <a:pPr marL="171450" indent="-171450">
              <a:buSzPts val="800"/>
              <a:buFont typeface="Arial"/>
              <a:buChar char="•"/>
            </a:pPr>
            <a:endParaRPr lang="es-AR"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RENPRE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Ley Inversiones Mineras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             Art 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             LA / LNA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s-AR"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Digitalización – Ventanilla Única </a:t>
            </a:r>
            <a:b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"/>
              <a:buNone/>
            </a:pP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5665652" y="4967394"/>
            <a:ext cx="1611300" cy="80100"/>
          </a:xfrm>
          <a:prstGeom prst="rect">
            <a:avLst/>
          </a:prstGeom>
          <a:solidFill>
            <a:srgbClr val="10509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6"/>
          <p:cNvCxnSpPr/>
          <p:nvPr/>
        </p:nvCxnSpPr>
        <p:spPr>
          <a:xfrm>
            <a:off x="5761288" y="2268650"/>
            <a:ext cx="1351200" cy="0"/>
          </a:xfrm>
          <a:prstGeom prst="straightConnector1">
            <a:avLst/>
          </a:prstGeom>
          <a:noFill/>
          <a:ln w="9525" cap="flat" cmpd="sng">
            <a:solidFill>
              <a:srgbClr val="10509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6"/>
          <p:cNvSpPr/>
          <p:nvPr/>
        </p:nvSpPr>
        <p:spPr>
          <a:xfrm>
            <a:off x="354909" y="2378071"/>
            <a:ext cx="1481020" cy="214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B8E4FA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Energética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Gas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Eléctrica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Renovables</a:t>
            </a:r>
            <a:r>
              <a:rPr lang="es-AR" sz="8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B8E4FA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Logística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Red Vial / </a:t>
            </a:r>
            <a:r>
              <a:rPr lang="es-AR" sz="800" b="0" i="0" u="none" strike="noStrike" cap="none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bitrenes</a:t>
            </a:r>
            <a:endParaRPr lang="es-AR" sz="8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Ferrocarril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Puertos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Aduana</a:t>
            </a:r>
          </a:p>
          <a:p>
            <a:pPr lvl="0">
              <a:buSzPts val="800"/>
            </a:pPr>
            <a:r>
              <a:rPr lang="es-AR" sz="800" b="1" dirty="0">
                <a:solidFill>
                  <a:srgbClr val="B8E4FA"/>
                </a:solidFill>
                <a:latin typeface="Montserrat"/>
                <a:ea typeface="Montserrat"/>
                <a:cs typeface="Montserrat"/>
                <a:sym typeface="Montserrat"/>
              </a:rPr>
              <a:t>•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Comunicacional   </a:t>
            </a:r>
          </a:p>
          <a:p>
            <a:pPr lvl="0">
              <a:buSzPts val="800"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Fibra Óptica</a:t>
            </a:r>
          </a:p>
          <a:p>
            <a:pPr lvl="0">
              <a:buSzPts val="800"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Conectividad</a:t>
            </a:r>
          </a:p>
          <a:p>
            <a:pPr lvl="0">
              <a:buSzPts val="800"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Telefonía</a:t>
            </a:r>
          </a:p>
          <a:p>
            <a:pPr lvl="0">
              <a:buSzPts val="800"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dirty="0">
              <a:solidFill>
                <a:srgbClr val="B8E4FA"/>
              </a:solidFill>
              <a:latin typeface="Montserrat"/>
              <a:sym typeface="Montserrat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1092575" y="775825"/>
            <a:ext cx="4389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EJES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300"/>
              <a:buFont typeface="Montserrat"/>
              <a:buNone/>
            </a:pPr>
            <a:r>
              <a:rPr lang="es-AR" sz="1300" b="0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EJES DE TRABAJO DE LA MESA DE </a:t>
            </a:r>
            <a:r>
              <a:rPr lang="es-AR" sz="130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MINERÍA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77643" y="158924"/>
            <a:ext cx="280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16"/>
          <p:cNvCxnSpPr/>
          <p:nvPr/>
        </p:nvCxnSpPr>
        <p:spPr>
          <a:xfrm>
            <a:off x="863997" y="908863"/>
            <a:ext cx="0" cy="5400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6"/>
          <p:cNvSpPr/>
          <p:nvPr/>
        </p:nvSpPr>
        <p:spPr>
          <a:xfrm>
            <a:off x="7409633" y="2310542"/>
            <a:ext cx="1611300" cy="264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7191170" y="1874001"/>
            <a:ext cx="17724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900"/>
              <a:buFont typeface="Montserrat"/>
              <a:buNone/>
            </a:pPr>
            <a:r>
              <a:rPr lang="es-AR" sz="9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7530650" y="2413166"/>
            <a:ext cx="1407000" cy="211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Internacionalización de proveedores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s-AR" sz="8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800"/>
            </a:pPr>
            <a:r>
              <a:rPr lang="es-AR" sz="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Ferias internacionales</a:t>
            </a:r>
          </a:p>
          <a:p>
            <a:pPr>
              <a:buSzPts val="800"/>
            </a:pPr>
            <a:endParaRPr lang="es-AR"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800"/>
            </a:pPr>
            <a:r>
              <a:rPr lang="es-AR" sz="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Pequeños y mediana minería</a:t>
            </a:r>
          </a:p>
          <a:p>
            <a:pPr>
              <a:buSzPts val="800"/>
            </a:pPr>
            <a:endParaRPr lang="es-AR"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800"/>
            </a:pPr>
            <a:r>
              <a:rPr lang="es-AR" sz="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Desarrollo de nichos competitivos </a:t>
            </a:r>
          </a:p>
          <a:p>
            <a:pPr>
              <a:buSzPts val="800"/>
            </a:pPr>
            <a:endParaRPr lang="es-AR"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800"/>
            </a:pPr>
            <a:r>
              <a:rPr lang="es-AR" sz="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Desarrollo de nuevos mercados</a:t>
            </a:r>
          </a:p>
          <a:p>
            <a:pPr>
              <a:buSzPts val="800"/>
            </a:pPr>
            <a:endParaRPr lang="es-AR"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AR" sz="800" b="0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Montserrat"/>
              <a:buNone/>
            </a:pPr>
            <a:endParaRPr sz="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2034431" y="2378070"/>
            <a:ext cx="1696493" cy="239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Financiamiento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r>
              <a:rPr lang="es-AR" sz="800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Bice</a:t>
            </a:r>
            <a:endParaRPr lang="es-AR"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Programas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Acuerdos c/Gobiernos</a:t>
            </a:r>
            <a:endParaRPr sz="800" dirty="0">
              <a:solidFill>
                <a:srgbClr val="00BC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endParaRPr sz="800" b="1" dirty="0">
              <a:solidFill>
                <a:srgbClr val="00BC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SGR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Convenios Mineras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Disponibilidades </a:t>
            </a:r>
            <a:endParaRPr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b="1" i="0" u="none" strike="noStrike" cap="none" dirty="0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Compre Provincial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Estandarización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            Beneficios individuales</a:t>
            </a:r>
            <a:endParaRPr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AR" sz="800" b="1" dirty="0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Asistencia INTI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es-AR" sz="800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800"/>
            </a:pPr>
            <a:r>
              <a:rPr lang="es-AR" sz="800" b="1" dirty="0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Asistencia INTEMIN</a:t>
            </a:r>
          </a:p>
          <a:p>
            <a:pPr>
              <a:buClr>
                <a:schemeClr val="dk1"/>
              </a:buClr>
              <a:buSzPts val="800"/>
            </a:pPr>
            <a:endParaRPr lang="es-AR" sz="800" dirty="0">
              <a:solidFill>
                <a:srgbClr val="374756"/>
              </a:solidFill>
              <a:latin typeface="Montserrat"/>
              <a:sym typeface="Montserrat"/>
            </a:endParaRPr>
          </a:p>
          <a:p>
            <a:pPr>
              <a:buClr>
                <a:schemeClr val="dk1"/>
              </a:buClr>
              <a:buSzPts val="800"/>
            </a:pPr>
            <a:r>
              <a:rPr lang="es-AR" sz="800" b="1" dirty="0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s-AR" sz="8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Industria 4.0</a:t>
            </a:r>
            <a:endParaRPr sz="800" dirty="0">
              <a:solidFill>
                <a:srgbClr val="374756"/>
              </a:solidFill>
              <a:latin typeface="Montserrat"/>
              <a:sym typeface="Montserrat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7418252" y="4967394"/>
            <a:ext cx="1611300" cy="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6"/>
          <p:cNvCxnSpPr/>
          <p:nvPr/>
        </p:nvCxnSpPr>
        <p:spPr>
          <a:xfrm>
            <a:off x="7449719" y="2268650"/>
            <a:ext cx="1351200" cy="0"/>
          </a:xfrm>
          <a:prstGeom prst="straightConnector1">
            <a:avLst/>
          </a:prstGeom>
          <a:noFill/>
          <a:ln w="9525" cap="flat" cmpd="sng">
            <a:solidFill>
              <a:srgbClr val="10509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9C8FB51B-F4D5-47F8-9B79-2007FD02DA96}"/>
              </a:ext>
            </a:extLst>
          </p:cNvPr>
          <p:cNvGrpSpPr/>
          <p:nvPr/>
        </p:nvGrpSpPr>
        <p:grpSpPr>
          <a:xfrm>
            <a:off x="5304269" y="922132"/>
            <a:ext cx="2518500" cy="834240"/>
            <a:chOff x="5343151" y="723697"/>
            <a:chExt cx="2518500" cy="83424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C86DB342-379C-4B55-83AE-1F04A7ACE13C}"/>
                </a:ext>
              </a:extLst>
            </p:cNvPr>
            <p:cNvGrpSpPr/>
            <p:nvPr/>
          </p:nvGrpSpPr>
          <p:grpSpPr>
            <a:xfrm>
              <a:off x="5343151" y="723697"/>
              <a:ext cx="2518500" cy="330600"/>
              <a:chOff x="3312750" y="1544435"/>
              <a:chExt cx="2518500" cy="330600"/>
            </a:xfrm>
          </p:grpSpPr>
          <p:sp>
            <p:nvSpPr>
              <p:cNvPr id="121" name="Google Shape;121;p16"/>
              <p:cNvSpPr/>
              <p:nvPr/>
            </p:nvSpPr>
            <p:spPr>
              <a:xfrm>
                <a:off x="3312750" y="1604314"/>
                <a:ext cx="2518500" cy="2292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6"/>
              <p:cNvSpPr txBox="1"/>
              <p:nvPr/>
            </p:nvSpPr>
            <p:spPr>
              <a:xfrm>
                <a:off x="3685800" y="1544435"/>
                <a:ext cx="1772400" cy="33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AR" sz="11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PROYECTOS</a:t>
                </a:r>
                <a:endParaRPr sz="11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D3D832F-2017-4888-88D0-5660DC5C6FA6}"/>
                </a:ext>
              </a:extLst>
            </p:cNvPr>
            <p:cNvGrpSpPr/>
            <p:nvPr/>
          </p:nvGrpSpPr>
          <p:grpSpPr>
            <a:xfrm>
              <a:off x="5343151" y="973293"/>
              <a:ext cx="2518500" cy="584644"/>
              <a:chOff x="3312750" y="1804243"/>
              <a:chExt cx="2518500" cy="584644"/>
            </a:xfrm>
          </p:grpSpPr>
          <p:sp>
            <p:nvSpPr>
              <p:cNvPr id="122" name="Google Shape;122;p16"/>
              <p:cNvSpPr/>
              <p:nvPr/>
            </p:nvSpPr>
            <p:spPr>
              <a:xfrm>
                <a:off x="3312750" y="1864149"/>
                <a:ext cx="2518500" cy="229200"/>
              </a:xfrm>
              <a:prstGeom prst="roundRect">
                <a:avLst>
                  <a:gd name="adj" fmla="val 50000"/>
                </a:avLst>
              </a:prstGeom>
              <a:solidFill>
                <a:srgbClr val="0D8D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3312750" y="2123951"/>
                <a:ext cx="2518500" cy="229200"/>
              </a:xfrm>
              <a:prstGeom prst="roundRect">
                <a:avLst>
                  <a:gd name="adj" fmla="val 50000"/>
                </a:avLst>
              </a:prstGeom>
              <a:solidFill>
                <a:srgbClr val="00BC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6"/>
              <p:cNvSpPr txBox="1"/>
              <p:nvPr/>
            </p:nvSpPr>
            <p:spPr>
              <a:xfrm>
                <a:off x="3685800" y="1804243"/>
                <a:ext cx="1772400" cy="33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AR" sz="11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EXPLORADORES</a:t>
                </a:r>
                <a:endParaRPr sz="11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" name="Google Shape;126;p16"/>
              <p:cNvSpPr txBox="1"/>
              <p:nvPr/>
            </p:nvSpPr>
            <p:spPr>
              <a:xfrm>
                <a:off x="3318606" y="2060987"/>
                <a:ext cx="2506800" cy="3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AR" sz="11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PROVEEDORES</a:t>
                </a:r>
                <a:endParaRPr sz="11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39" name="Google Shape;139;p16"/>
              <p:cNvCxnSpPr>
                <a:stCxn id="126" idx="2"/>
                <a:endCxn id="126" idx="2"/>
              </p:cNvCxnSpPr>
              <p:nvPr/>
            </p:nvCxnSpPr>
            <p:spPr>
              <a:xfrm>
                <a:off x="4572006" y="2388887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140" name="Google Shape;140;p16"/>
          <p:cNvCxnSpPr/>
          <p:nvPr/>
        </p:nvCxnSpPr>
        <p:spPr>
          <a:xfrm>
            <a:off x="6576853" y="2448733"/>
            <a:ext cx="0" cy="1017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16"/>
          <p:cNvSpPr txBox="1"/>
          <p:nvPr/>
        </p:nvSpPr>
        <p:spPr>
          <a:xfrm>
            <a:off x="5587052" y="948985"/>
            <a:ext cx="1768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457843" y="422111"/>
            <a:ext cx="4389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Infraestructura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300"/>
              <a:buFont typeface="Montserrat"/>
              <a:buNone/>
            </a:pPr>
            <a:r>
              <a:rPr lang="es-AR" sz="1300" b="0" i="0" u="none" strike="noStrike" cap="none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EJES DE TRABAJO DE LA MESA DE </a:t>
            </a:r>
            <a:r>
              <a:rPr lang="es-AR" sz="1300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MINERÍA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77643" y="158924"/>
            <a:ext cx="280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13143"/>
              </p:ext>
            </p:extLst>
          </p:nvPr>
        </p:nvGraphicFramePr>
        <p:xfrm>
          <a:off x="457843" y="1315317"/>
          <a:ext cx="8192776" cy="3228468"/>
        </p:xfrm>
        <a:graphic>
          <a:graphicData uri="http://schemas.openxmlformats.org/drawingml/2006/table">
            <a:tbl>
              <a:tblPr/>
              <a:tblGrid>
                <a:gridCol w="25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ENERGÍA</a:t>
                      </a:r>
                      <a:endParaRPr lang="es-A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  <a:endParaRPr lang="es-A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52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 de Gas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Solo hay planes de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extensión. Es necesario para nuevos proyectos y para proveedores que puedan aplicar para operadoras o para sus proyectos productivos en zonas de influencia.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Ampliación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gaseoducto desde Cañada Honda hasta Caleras cerca de Cienaguita, 26 Km con caños de 4” por inversiones en hornos de alta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tecnología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52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 Eléctrica 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Las redes actuales fueron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construidas por operadores. Es necesario una red pensada para el funcionamiento de varios proyectos en simultáneo.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Terminar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línea 500 </a:t>
                      </a:r>
                      <a:r>
                        <a:rPr lang="es-AR" sz="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Inversiones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infraestructura eléctrica para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atender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crecimiento previsto de la demanda en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Sarmiento.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Es esencial un cuadro tarifario para proveedores que ayude a la competitividad, con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tasas municipales justas.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Renovables, consideran posible que se abastezcan de plantas de ER propias?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Altamente factible ampliar algunas obras propias, aunque con problemas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financiamiento.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puede diseñar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granjas solares para grupos de proveedores.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necesita urgente terminar la reglamentación de energía distribuida y solucionar nodos para ingreso a la red.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4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457843" y="422111"/>
            <a:ext cx="4389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Infraestructura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300"/>
              <a:buFont typeface="Montserrat"/>
              <a:buNone/>
            </a:pPr>
            <a:r>
              <a:rPr lang="es-AR" sz="1300" b="0" i="0" u="none" strike="noStrike" cap="none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EJES DE TRABAJO DE LA MESA DE </a:t>
            </a:r>
            <a:r>
              <a:rPr lang="es-AR" sz="1300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MINERÍA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77643" y="158924"/>
            <a:ext cx="280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4394"/>
              </p:ext>
            </p:extLst>
          </p:nvPr>
        </p:nvGraphicFramePr>
        <p:xfrm>
          <a:off x="457843" y="1165811"/>
          <a:ext cx="8192776" cy="3980499"/>
        </p:xfrm>
        <a:graphic>
          <a:graphicData uri="http://schemas.openxmlformats.org/drawingml/2006/table">
            <a:tbl>
              <a:tblPr/>
              <a:tblGrid>
                <a:gridCol w="256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LOGISTICA</a:t>
                      </a:r>
                      <a:endParaRPr lang="es-A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59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 Vial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-La red actual es una antigua red de comunicación entre pueblos, mejorada en parte para la minería. No hay una red apropiada.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actual es desfavorable y peligrosa, con dificultades para </a:t>
                      </a:r>
                      <a:r>
                        <a:rPr lang="es-AR" sz="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sobretamaño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Ruta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153 y 149 Media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agua-</a:t>
                      </a:r>
                      <a:r>
                        <a:rPr lang="es-AR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Uspallata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A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Camiones </a:t>
                      </a:r>
                      <a:r>
                        <a:rPr lang="es-AR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Bitrenes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terminar de implementar 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Túnel Agua Negra y Ley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Glaciares.</a:t>
                      </a:r>
                      <a:endParaRPr lang="es-A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Vialidad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Multas permanente x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exceso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los ejes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Informados 5 años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después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alta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44450" marR="46355">
                        <a:lnSpc>
                          <a:spcPct val="104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Ferrocarril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46355">
                        <a:lnSpc>
                          <a:spcPct val="104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Lí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nea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Belgrano para el NOA tramo de Domingo de Oro a Dean Funes sin servicio, desde Sarmiento a Domingo de Oro solo terrestre x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Red con complementos de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nodos para proveedores 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062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Aduana, Necesidades de infraestructura aduanera en la zona, potenciar las existentes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46355">
                        <a:lnSpc>
                          <a:spcPct val="104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La ubicada en Pocito podría tener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lugar más estratégico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Agua: 1) Traslado del personal de aduana a cargo caleras? 2) Horarios 3) Bascula de emergencia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Horario para solicitar aduana 5</a:t>
                      </a:r>
                      <a:r>
                        <a:rPr lang="es-AR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s-AR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ería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 mejor pero hay que simplificarlo, es hacer aduana en las plantas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alta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COMUNICACIONAL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Fibra óptica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No hay en zonas industriales. Algunos proveedores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tienen enlaces con las redes propias de las operadoras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Es necesario tendido hacia zonas de cordillera y uno de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km desde Media Agua a Cienaguita o radio enlace de alta potencia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alta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86">
                <a:tc>
                  <a:txBody>
                    <a:bodyPr/>
                    <a:lstStyle/>
                    <a:p>
                      <a:pPr marL="44450" marR="218440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Conectividad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 hay una conectividad que sirva a la competitividad. Esto dificulta cualquier programa de digitalización o Industria 4.0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67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457842" y="422111"/>
            <a:ext cx="5785075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Desarrollo de Proveedores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300"/>
              <a:buFont typeface="Montserrat"/>
              <a:buNone/>
            </a:pPr>
            <a:r>
              <a:rPr lang="es-AR" sz="1300" b="0" i="0" u="none" strike="noStrike" cap="none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EJES DE TRABAJO DE LA MESA DE </a:t>
            </a:r>
            <a:r>
              <a:rPr lang="es-AR" sz="1300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MINERÍA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77643" y="158924"/>
            <a:ext cx="280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59026"/>
              </p:ext>
            </p:extLst>
          </p:nvPr>
        </p:nvGraphicFramePr>
        <p:xfrm>
          <a:off x="343818" y="1223415"/>
          <a:ext cx="8497575" cy="3902751"/>
        </p:xfrm>
        <a:graphic>
          <a:graphicData uri="http://schemas.openxmlformats.org/drawingml/2006/table">
            <a:tbl>
              <a:tblPr/>
              <a:tblGrid>
                <a:gridCol w="2748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FINANCIAMIENTO</a:t>
                      </a:r>
                      <a:endParaRPr lang="es-A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7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  <a:endParaRPr lang="es-A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953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Necesidades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Banco BICE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Acuerdos c/Gobiernos Provinciales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No hay sede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operativa del BICE en San Juan. No se puede contar con el Banco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Cuando se logran contactos en Mendoza o </a:t>
                      </a:r>
                      <a:r>
                        <a:rPr lang="es-AR" sz="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BsAs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de deben a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mpliar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de financiamiento a la inversión con tasas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competitivas, por altos costos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financieros</a:t>
                      </a:r>
                      <a:endParaRPr lang="es-A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Flexibilizar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exigencias del BICE para créditos a largo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plazo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Los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programas nacionales no está diseñados para competitividad minera en economías regionales.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trabaja mucho con acuerdos y líneas provinciales generadas por el gobierno SJ.</a:t>
                      </a:r>
                      <a:endParaRPr lang="es-A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SGR</a:t>
                      </a:r>
                      <a:endParaRPr lang="es-A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42">
                <a:tc>
                  <a:txBody>
                    <a:bodyPr/>
                    <a:lstStyle/>
                    <a:p>
                      <a:pPr marL="44450" marR="41275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Convenios c/ mineras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Considerar reservas minerales para ampliar montos de garantías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68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spc="-1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Disponibilidades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Facilitar ingreso y ampliar montos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226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spc="-1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 Provincial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spc="-1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Estandarización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spc="-1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Beneficios Individuales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spc="-1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Convenios entre empresas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una ley local que se quiere actualizar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esta estudiando la adhesión a Ley Compre Argentino, y aplicar el Programa de Desarrollo de Proveedores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7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spc="-1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Asistencia, INTI, Min. Provinciales, INTEMIN. 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Buena presencia de INTI,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INTA y Min. Provinciales. Se debe ampliar en </a:t>
                      </a:r>
                      <a:r>
                        <a:rPr lang="es-AR" sz="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rrhh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nuevos programas de competitividad para la industria minera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27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800" spc="-1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 4.0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 comenzado un programa provincial en 2016, “San Juan TEC” con propuestas de Industria 4.0. Se está por empezar a aplicar.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79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457842" y="422111"/>
            <a:ext cx="5785075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Cuestiones Laborales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300"/>
              <a:buFont typeface="Montserrat"/>
              <a:buNone/>
            </a:pPr>
            <a:r>
              <a:rPr lang="es-AR" sz="1300" b="0" i="0" u="none" strike="noStrike" cap="none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EJES DE TRABAJO DE LA MESA DE </a:t>
            </a:r>
            <a:r>
              <a:rPr lang="es-AR" sz="1300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MINERÍA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77643" y="158924"/>
            <a:ext cx="280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85209"/>
              </p:ext>
            </p:extLst>
          </p:nvPr>
        </p:nvGraphicFramePr>
        <p:xfrm>
          <a:off x="386322" y="1233042"/>
          <a:ext cx="8316924" cy="3621830"/>
        </p:xfrm>
        <a:graphic>
          <a:graphicData uri="http://schemas.openxmlformats.org/drawingml/2006/table">
            <a:tbl>
              <a:tblPr/>
              <a:tblGrid>
                <a:gridCol w="2600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ACTUALIZACIÓN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s-AR" sz="900" spc="-1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 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516">
                <a:tc>
                  <a:txBody>
                    <a:bodyPr/>
                    <a:lstStyle/>
                    <a:p>
                      <a:pPr marL="44450" marR="234950">
                        <a:lnSpc>
                          <a:spcPct val="104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Cuáles son las leyes o normativas laborales que consideran deben actualizarse para aumentar la competitividad, tanto de las empresas mineras como de sus proveedores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Necesidad de acuerdos transparentes.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Posibilidad de acuerdos por empresa, por región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por escala</a:t>
                      </a:r>
                      <a:endParaRPr lang="es-AR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Normativa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proteccionistas vigentes van contra del propio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empleo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Necesidad de continuidad del Decreto 814/01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Que el art 10, de la ley 27264 se reglamente como “provincias de frontera”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208">
                <a:tc>
                  <a:txBody>
                    <a:bodyPr/>
                    <a:lstStyle/>
                    <a:p>
                      <a:pPr marL="44450" marR="3810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Estandarización de requisitos de ingreso a proyectos mineros (personal – proveedores)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Es fundamental. Para que no quede al arbitrio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personas o circunstancias.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Para proveedores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 fundamental avanzar a plataformas de proveedores y productos, que permitan </a:t>
                      </a:r>
                      <a:r>
                        <a:rPr lang="es-AR" sz="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visibilización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transparencia. Hay una plataforma en uso: CODIN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Vincular Proveedores con gerentes de Operaciones para precisar requerimientos</a:t>
                      </a:r>
                      <a:endParaRPr lang="es-A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703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 spc="-3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de grado, posgrado y tecnicaturas (existentes y necesarias)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Muy necesaria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304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 spc="-3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(competencias en oficios)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Muy necesaria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Certificación de capacitaciones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impida manipulación de la acción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69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457842" y="422111"/>
            <a:ext cx="5785075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Simplificación y Facilitación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300"/>
              <a:buFont typeface="Montserrat"/>
              <a:buNone/>
            </a:pPr>
            <a:r>
              <a:rPr lang="es-AR" sz="1300" b="0" i="0" u="none" strike="noStrike" cap="none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EJES DE TRABAJO DE LA MESA DE </a:t>
            </a:r>
            <a:r>
              <a:rPr lang="es-AR" sz="1300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MINERÍA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77643" y="158924"/>
            <a:ext cx="374944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43965"/>
              </p:ext>
            </p:extLst>
          </p:nvPr>
        </p:nvGraphicFramePr>
        <p:xfrm>
          <a:off x="297340" y="1225017"/>
          <a:ext cx="8537474" cy="3807399"/>
        </p:xfrm>
        <a:graphic>
          <a:graphicData uri="http://schemas.openxmlformats.org/drawingml/2006/table">
            <a:tbl>
              <a:tblPr/>
              <a:tblGrid>
                <a:gridCol w="258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7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spc="-1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89">
                <a:tc>
                  <a:txBody>
                    <a:bodyPr/>
                    <a:lstStyle/>
                    <a:p>
                      <a:pPr marL="44450" marR="149860">
                        <a:lnSpc>
                          <a:spcPct val="104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AR" sz="1000" spc="-55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ANMAC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Desburocratizar </a:t>
                      </a: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simplificar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trámites.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Tiene regulaciones anacrónicas, que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 considera avances tecnológicos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22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AFIP, ej Resolución 3692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Alta presión fiscal. No es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organismo que ayude a la competitividad. Sus trabas generan cadenas de obstáculos.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Industria del juicio, con pagos de honorarios y recursos judiciales sin previsión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99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Autoridades de aplicación ambiental y/o minera provincial 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Ok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99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Permisos ambientales de la autoridad de aplicación y permisos sectoriales (agua, ecosistemas, etc.)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Ok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52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 indígena CPLI según C.169 OIT. </a:t>
                      </a:r>
                      <a:endParaRPr lang="es-A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50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RENPRE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Ok para industrias del sector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105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Ley de Inversiones Mineras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21.  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Aplicar mejor para proveedores del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normativas provinciales en etapa de reglamentación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135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Licencias Automáticas y No Automáticas.( LA y LNA)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Ok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94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457842" y="422111"/>
            <a:ext cx="5785075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3000"/>
              <a:buFont typeface="Montserrat Black"/>
              <a:buNone/>
            </a:pPr>
            <a:r>
              <a:rPr lang="es-AR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Exportación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D0"/>
              </a:buClr>
              <a:buSzPts val="1300"/>
              <a:buFont typeface="Montserrat"/>
              <a:buNone/>
            </a:pPr>
            <a:r>
              <a:rPr lang="es-AR" sz="1300" b="0" i="0" u="none" strike="noStrike" cap="none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EJES DE TRABAJO DE LA MESA DE </a:t>
            </a:r>
            <a:r>
              <a:rPr lang="es-AR" sz="1300" dirty="0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MINERÍA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77643" y="158924"/>
            <a:ext cx="374944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 sz="12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92574" y="212049"/>
            <a:ext cx="30204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50" tIns="41550" rIns="41550" bIns="41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200"/>
              <a:buFont typeface="Montserrat"/>
              <a:buNone/>
            </a:pPr>
            <a:r>
              <a:rPr lang="es-AR" sz="120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MESA MINERÍA</a:t>
            </a:r>
            <a:endParaRPr sz="1200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87538"/>
              </p:ext>
            </p:extLst>
          </p:nvPr>
        </p:nvGraphicFramePr>
        <p:xfrm>
          <a:off x="351945" y="1342618"/>
          <a:ext cx="8229600" cy="3197924"/>
        </p:xfrm>
        <a:graphic>
          <a:graphicData uri="http://schemas.openxmlformats.org/drawingml/2006/table">
            <a:tbl>
              <a:tblPr/>
              <a:tblGrid>
                <a:gridCol w="248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7D5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 spc="-1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 Alta – Media - Baja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745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de proveedores</a:t>
                      </a:r>
                      <a:r>
                        <a:rPr lang="es-AR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 fundamental orientar el desarrollo de proveedores con estándares internacionales.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Hay algunas experiencias favorables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San Juan.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574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Ferias internacionales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promueve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desde SJ.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puede promover más en Ferias específicas de cada proveedor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272">
                <a:tc>
                  <a:txBody>
                    <a:bodyPr/>
                    <a:lstStyle/>
                    <a:p>
                      <a:pPr marL="44450" marR="13716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5F626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Pequeñas y mediana minería </a:t>
                      </a:r>
                      <a:endParaRPr lang="es-A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promueve desde SJ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debe orientar a</a:t>
                      </a:r>
                      <a:r>
                        <a:rPr lang="es-AR" sz="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trabajos formales integralmente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r>
                        <a:rPr lang="es-A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A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4689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EFEFE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1136</Words>
  <Application>Microsoft Office PowerPoint</Application>
  <PresentationFormat>Presentación en pantalla (16:9)</PresentationFormat>
  <Paragraphs>291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Montserrat Black</vt:lpstr>
      <vt:lpstr>Calibri</vt:lpstr>
      <vt:lpstr>Montserrat</vt:lpstr>
      <vt:lpstr>Arial</vt:lpstr>
      <vt:lpstr>Times New Roman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Del Valle</dc:creator>
  <cp:lastModifiedBy>Ivan</cp:lastModifiedBy>
  <cp:revision>57</cp:revision>
  <cp:lastPrinted>2018-10-23T12:40:23Z</cp:lastPrinted>
  <dcterms:modified xsi:type="dcterms:W3CDTF">2018-10-25T12:06:28Z</dcterms:modified>
</cp:coreProperties>
</file>